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17.jpg" ContentType="image/jpeg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10" r:id="rId2"/>
    <p:sldId id="411" r:id="rId3"/>
    <p:sldId id="393" r:id="rId4"/>
    <p:sldId id="463" r:id="rId5"/>
    <p:sldId id="409" r:id="rId6"/>
    <p:sldId id="459" r:id="rId7"/>
    <p:sldId id="442" r:id="rId8"/>
    <p:sldId id="443" r:id="rId9"/>
    <p:sldId id="444" r:id="rId10"/>
    <p:sldId id="347" r:id="rId11"/>
    <p:sldId id="460" r:id="rId12"/>
    <p:sldId id="461" r:id="rId13"/>
    <p:sldId id="462" r:id="rId14"/>
    <p:sldId id="445" r:id="rId15"/>
    <p:sldId id="446" r:id="rId16"/>
    <p:sldId id="413" r:id="rId17"/>
    <p:sldId id="454" r:id="rId18"/>
    <p:sldId id="414" r:id="rId19"/>
    <p:sldId id="415" r:id="rId20"/>
    <p:sldId id="448" r:id="rId21"/>
    <p:sldId id="449" r:id="rId22"/>
    <p:sldId id="450" r:id="rId23"/>
    <p:sldId id="455" r:id="rId24"/>
    <p:sldId id="456" r:id="rId25"/>
    <p:sldId id="451" r:id="rId26"/>
    <p:sldId id="453" r:id="rId27"/>
    <p:sldId id="452" r:id="rId28"/>
    <p:sldId id="418" r:id="rId29"/>
    <p:sldId id="419" r:id="rId30"/>
    <p:sldId id="420" r:id="rId31"/>
    <p:sldId id="421" r:id="rId32"/>
    <p:sldId id="457" r:id="rId33"/>
    <p:sldId id="351" r:id="rId34"/>
    <p:sldId id="405" r:id="rId35"/>
    <p:sldId id="458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Turnbull" initials="RT" lastIdx="1" clrIdx="0">
    <p:extLst>
      <p:ext uri="{19B8F6BF-5375-455C-9EA6-DF929625EA0E}">
        <p15:presenceInfo xmlns:p15="http://schemas.microsoft.com/office/powerpoint/2012/main" userId="S-1-5-21-1708537768-1844237615-682003330-67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677" autoAdjust="0"/>
  </p:normalViewPr>
  <p:slideViewPr>
    <p:cSldViewPr>
      <p:cViewPr varScale="1">
        <p:scale>
          <a:sx n="107" d="100"/>
          <a:sy n="107" d="100"/>
        </p:scale>
        <p:origin x="714" y="96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24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9D136E-3036-4428-9E2D-F032BBDE90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B9A2D-DE8B-47B3-84F8-E32BCE09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0" y="2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790B0-CA20-44A6-B220-2FE3F9D8D685}" type="datetimeFigureOut">
              <a:rPr lang="en-AU" smtClean="0"/>
              <a:t>22/07/2021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E4073-C232-4458-BC34-AA405D152F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7673C-3DE2-4676-A8F5-B41D53A904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9DAF5-8897-4D55-AB28-A7B8879189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30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5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21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89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16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9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56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723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08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581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16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579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7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04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153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562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527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342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804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4877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745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547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110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41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729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702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707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4CBC8-3B12-4C49-9FD8-F105AD476FFF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213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138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079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59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52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17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02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362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15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81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39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370" y="1333024"/>
            <a:ext cx="1092726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377" y="2078559"/>
            <a:ext cx="1099124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370" y="1333024"/>
            <a:ext cx="1092726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370" y="1333024"/>
            <a:ext cx="1092726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3"/>
            <a:ext cx="12191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370" y="1333023"/>
            <a:ext cx="1092726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377" y="2078558"/>
            <a:ext cx="1099124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2" y="6377942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r.turnbull@stpeters.qld.edu.a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tpeters.fireflycloud.net.au/academic-operations/course-planning-guides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a.operations@stpeters.qld.edu.au" TargetMode="External"/><Relationship Id="rId4" Type="http://schemas.openxmlformats.org/officeDocument/2006/relationships/hyperlink" Target="mailto:r.turnbull@stpeters.qld.edu.a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F68CA4-86E1-4DE5-9962-5D3F22B2825E}"/>
              </a:ext>
            </a:extLst>
          </p:cNvPr>
          <p:cNvSpPr txBox="1"/>
          <p:nvPr/>
        </p:nvSpPr>
        <p:spPr>
          <a:xfrm>
            <a:off x="1447802" y="404544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800" u="sng" dirty="0">
                <a:solidFill>
                  <a:srgbClr val="7E0000"/>
                </a:solidFill>
              </a:rPr>
              <a:t>- PRESENTER - </a:t>
            </a:r>
          </a:p>
          <a:p>
            <a:pPr algn="ctr"/>
            <a:r>
              <a:rPr lang="en-AU" sz="2000" b="1" dirty="0">
                <a:solidFill>
                  <a:srgbClr val="7E0000"/>
                </a:solidFill>
              </a:rPr>
              <a:t>Mrs Rachael Turnbull </a:t>
            </a:r>
            <a:r>
              <a:rPr lang="en-AU" sz="2000" dirty="0"/>
              <a:t>–</a:t>
            </a:r>
            <a:r>
              <a:rPr lang="en-AU" dirty="0"/>
              <a:t> Head of 7-12 Curriculum (Students)</a:t>
            </a:r>
          </a:p>
          <a:p>
            <a:pPr algn="ctr">
              <a:spcAft>
                <a:spcPts val="1200"/>
              </a:spcAft>
            </a:pPr>
            <a:r>
              <a:rPr lang="en-AU" dirty="0"/>
              <a:t>		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r.turnbull@stpeters.qld.edu.au</a:t>
            </a: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  <a:tabLst>
                <a:tab pos="2246313" algn="l"/>
              </a:tabLs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26F4B7-BE02-44C2-B2A4-EC19F48B1F35}"/>
              </a:ext>
            </a:extLst>
          </p:cNvPr>
          <p:cNvSpPr txBox="1"/>
          <p:nvPr/>
        </p:nvSpPr>
        <p:spPr>
          <a:xfrm>
            <a:off x="1143000" y="1220425"/>
            <a:ext cx="10058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rgbClr val="8B0B04"/>
                </a:solidFill>
              </a:rPr>
              <a:t>SUBJECT SELECTION</a:t>
            </a:r>
          </a:p>
          <a:p>
            <a:pPr algn="ctr"/>
            <a:r>
              <a:rPr lang="en-AU" sz="5400" b="1" dirty="0">
                <a:solidFill>
                  <a:srgbClr val="8B0B04"/>
                </a:solidFill>
              </a:rPr>
              <a:t>YEAR 10</a:t>
            </a:r>
          </a:p>
          <a:p>
            <a:pPr algn="ctr"/>
            <a:r>
              <a:rPr lang="en-AU" sz="5400" b="1" dirty="0">
                <a:solidFill>
                  <a:srgbClr val="8B0B04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30581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A0171-79C2-4BFB-8BA1-93E815FF0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" y="1087446"/>
            <a:ext cx="4394426" cy="4603987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90703C0-9016-41DF-9BA8-FC0588A03008}"/>
              </a:ext>
            </a:extLst>
          </p:cNvPr>
          <p:cNvSpPr/>
          <p:nvPr/>
        </p:nvSpPr>
        <p:spPr>
          <a:xfrm>
            <a:off x="6477000" y="1600200"/>
            <a:ext cx="3429000" cy="2117575"/>
          </a:xfrm>
          <a:prstGeom prst="wedgeRoundRectCallout">
            <a:avLst>
              <a:gd name="adj1" fmla="val -78442"/>
              <a:gd name="adj2" fmla="val 8205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This can give students/parents and idea of pathways.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69D50-4AF0-48AA-BCE2-6D2682DB7EFE}"/>
              </a:ext>
            </a:extLst>
          </p:cNvPr>
          <p:cNvSpPr/>
          <p:nvPr/>
        </p:nvSpPr>
        <p:spPr>
          <a:xfrm>
            <a:off x="6125308" y="51904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hlinkClick r:id="rId5"/>
              </a:rPr>
              <a:t>https://stpeters.fireflycloud.net.au/academic-operations/course-planning-guides</a:t>
            </a:r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B6927-FBD9-4565-B464-093C4C509631}"/>
              </a:ext>
            </a:extLst>
          </p:cNvPr>
          <p:cNvSpPr/>
          <p:nvPr/>
        </p:nvSpPr>
        <p:spPr>
          <a:xfrm>
            <a:off x="6139962" y="4821131"/>
            <a:ext cx="4696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8B0B04"/>
                </a:solidFill>
              </a:rPr>
              <a:t>Subject Pathways in the Course Planning Guide: 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38AE9-E9B5-4B17-BA5C-3A933407A34D}"/>
              </a:ext>
            </a:extLst>
          </p:cNvPr>
          <p:cNvSpPr txBox="1"/>
          <p:nvPr/>
        </p:nvSpPr>
        <p:spPr>
          <a:xfrm>
            <a:off x="8915401" y="1033791"/>
            <a:ext cx="31242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u="sng" dirty="0"/>
              <a:t>Course Planning Guide </a:t>
            </a:r>
          </a:p>
        </p:txBody>
      </p:sp>
    </p:spTree>
    <p:extLst>
      <p:ext uri="{BB962C8B-B14F-4D97-AF65-F5344CB8AC3E}">
        <p14:creationId xmlns:p14="http://schemas.microsoft.com/office/powerpoint/2010/main" val="282897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7D068-E4B3-45A9-BD09-2F71FA4AEC69}"/>
              </a:ext>
            </a:extLst>
          </p:cNvPr>
          <p:cNvSpPr txBox="1"/>
          <p:nvPr/>
        </p:nvSpPr>
        <p:spPr>
          <a:xfrm>
            <a:off x="189877" y="1371600"/>
            <a:ext cx="362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3E4095B-13F6-4680-B70D-2DD3157C40B5}"/>
              </a:ext>
            </a:extLst>
          </p:cNvPr>
          <p:cNvSpPr/>
          <p:nvPr/>
        </p:nvSpPr>
        <p:spPr>
          <a:xfrm>
            <a:off x="304800" y="2857517"/>
            <a:ext cx="3352800" cy="1676415"/>
          </a:xfrm>
          <a:prstGeom prst="wedgeRoundRectCallout">
            <a:avLst>
              <a:gd name="adj1" fmla="val 57110"/>
              <a:gd name="adj2" fmla="val -9262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bg1"/>
                </a:solidFill>
              </a:rPr>
              <a:t>Read the subject overview to see what the program contains and where it can lead.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2B39D-85E8-4648-948F-B5303867B4A6}"/>
              </a:ext>
            </a:extLst>
          </p:cNvPr>
          <p:cNvSpPr txBox="1"/>
          <p:nvPr/>
        </p:nvSpPr>
        <p:spPr>
          <a:xfrm>
            <a:off x="3962400" y="1066800"/>
            <a:ext cx="807720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u="sng" dirty="0"/>
              <a:t>Course Planning Guide – Subject Descriptors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CD08C-AC6A-4143-BDA4-F20664208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10880"/>
            <a:ext cx="6330898" cy="434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3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971E66-9285-4118-8AFD-D88F25A8450D}"/>
              </a:ext>
            </a:extLst>
          </p:cNvPr>
          <p:cNvSpPr/>
          <p:nvPr/>
        </p:nvSpPr>
        <p:spPr>
          <a:xfrm>
            <a:off x="234853" y="1371600"/>
            <a:ext cx="2813147" cy="1676415"/>
          </a:xfrm>
          <a:prstGeom prst="wedgeRoundRectCallout">
            <a:avLst>
              <a:gd name="adj1" fmla="val 86738"/>
              <a:gd name="adj2" fmla="val 10562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TASKS: Look at the types of tasks and identify if this interests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8670F-DC40-497B-8819-FA02EBC430FD}"/>
              </a:ext>
            </a:extLst>
          </p:cNvPr>
          <p:cNvSpPr txBox="1"/>
          <p:nvPr/>
        </p:nvSpPr>
        <p:spPr>
          <a:xfrm>
            <a:off x="3962400" y="1066800"/>
            <a:ext cx="807720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u="sng" dirty="0"/>
              <a:t>Course Planning Guide – Subject Descriptors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91BBB6-26D3-48F0-9FB5-32C2FE6D5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7" y="1677416"/>
            <a:ext cx="6337418" cy="42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6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D4239DB-8764-4E58-934F-0CE399D419AC}"/>
              </a:ext>
            </a:extLst>
          </p:cNvPr>
          <p:cNvSpPr/>
          <p:nvPr/>
        </p:nvSpPr>
        <p:spPr>
          <a:xfrm>
            <a:off x="234853" y="3657599"/>
            <a:ext cx="2813147" cy="1676415"/>
          </a:xfrm>
          <a:prstGeom prst="wedgeRoundRectCallout">
            <a:avLst>
              <a:gd name="adj1" fmla="val 84863"/>
              <a:gd name="adj2" fmla="val 5842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ASSESSMENT: Look at the types of assessment you might be doing.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971E66-9285-4118-8AFD-D88F25A8450D}"/>
              </a:ext>
            </a:extLst>
          </p:cNvPr>
          <p:cNvSpPr/>
          <p:nvPr/>
        </p:nvSpPr>
        <p:spPr>
          <a:xfrm>
            <a:off x="234853" y="1371600"/>
            <a:ext cx="2813147" cy="1676415"/>
          </a:xfrm>
          <a:prstGeom prst="wedgeRoundRectCallout">
            <a:avLst>
              <a:gd name="adj1" fmla="val 94865"/>
              <a:gd name="adj2" fmla="val 10002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TASKS: Look at the types of tasks and identify if this interests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8670F-DC40-497B-8819-FA02EBC430FD}"/>
              </a:ext>
            </a:extLst>
          </p:cNvPr>
          <p:cNvSpPr txBox="1"/>
          <p:nvPr/>
        </p:nvSpPr>
        <p:spPr>
          <a:xfrm>
            <a:off x="3962400" y="1066800"/>
            <a:ext cx="807720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u="sng" dirty="0"/>
              <a:t>Course Planning Guide – Subject Descriptors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6E7E2-7FEB-4B1A-9775-2FEEF9D85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97314"/>
            <a:ext cx="6489818" cy="43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4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3634D-C22F-4DA7-8BFA-7E019AF98D81}"/>
              </a:ext>
            </a:extLst>
          </p:cNvPr>
          <p:cNvSpPr/>
          <p:nvPr/>
        </p:nvSpPr>
        <p:spPr>
          <a:xfrm>
            <a:off x="228600" y="1143001"/>
            <a:ext cx="1150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>
                <a:solidFill>
                  <a:srgbClr val="8B0B04"/>
                </a:solidFill>
              </a:rPr>
              <a:t>CONSIDERATIONS:</a:t>
            </a:r>
          </a:p>
          <a:p>
            <a:endParaRPr lang="en-AU" sz="2400" dirty="0"/>
          </a:p>
          <a:p>
            <a:r>
              <a:rPr lang="en-AU" sz="2400" dirty="0"/>
              <a:t>Prerequisites and 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Maths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English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Music</a:t>
            </a:r>
          </a:p>
          <a:p>
            <a:endParaRPr lang="en-AU" sz="2400" dirty="0"/>
          </a:p>
        </p:txBody>
      </p:sp>
      <p:pic>
        <p:nvPicPr>
          <p:cNvPr id="1026" name="Picture 2" descr="Image result for considerations">
            <a:extLst>
              <a:ext uri="{FF2B5EF4-FFF2-40B4-BE49-F238E27FC236}">
                <a16:creationId xmlns:a16="http://schemas.microsoft.com/office/drawing/2014/main" id="{1FF65D16-A639-4144-86F6-319F4071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46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5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99088-150F-4F5B-9B12-4310DF9F1FBB}"/>
              </a:ext>
            </a:extLst>
          </p:cNvPr>
          <p:cNvSpPr/>
          <p:nvPr/>
        </p:nvSpPr>
        <p:spPr>
          <a:xfrm>
            <a:off x="971024" y="1259927"/>
            <a:ext cx="831276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You have received an email containing: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accent2"/>
                </a:solidFill>
              </a:rPr>
              <a:t>‘Select My Subject’ Access Guide </a:t>
            </a:r>
            <a:r>
              <a:rPr lang="en-AU" sz="2400" dirty="0"/>
              <a:t>(which details your individual </a:t>
            </a:r>
            <a:r>
              <a:rPr lang="en-AU" sz="2400" dirty="0">
                <a:solidFill>
                  <a:srgbClr val="C00000"/>
                </a:solidFill>
              </a:rPr>
              <a:t>Student Access Code,  password, and instructions </a:t>
            </a:r>
            <a:r>
              <a:rPr lang="en-AU" sz="2400" dirty="0"/>
              <a:t>on how to complete your subject preferences online)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The </a:t>
            </a:r>
            <a:r>
              <a:rPr lang="en-AU" sz="2400" b="1" i="1" dirty="0"/>
              <a:t>‘Select My Subject’ Access Guide </a:t>
            </a:r>
            <a:r>
              <a:rPr lang="en-AU" sz="2400" dirty="0"/>
              <a:t>is required in order to complete the subject selection process for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/>
          </a:p>
          <a:p>
            <a:r>
              <a:rPr lang="en-AU" sz="2400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7C1FC-B77A-46C8-9808-92105333F9FA}"/>
              </a:ext>
            </a:extLst>
          </p:cNvPr>
          <p:cNvSpPr txBox="1"/>
          <p:nvPr/>
        </p:nvSpPr>
        <p:spPr>
          <a:xfrm>
            <a:off x="6400800" y="1259927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8B0B04"/>
                </a:solidFill>
              </a:rPr>
              <a:t>Subject Selection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354603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D1CEC-5DA0-4F26-AE34-3D640126B7EF}"/>
              </a:ext>
            </a:extLst>
          </p:cNvPr>
          <p:cNvSpPr/>
          <p:nvPr/>
        </p:nvSpPr>
        <p:spPr>
          <a:xfrm>
            <a:off x="685800" y="1484785"/>
            <a:ext cx="112014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AU" sz="2400" b="1" dirty="0"/>
              <a:t>Students are to nominate SIX (6) preferences, of which FOUR (4) will be allocated, based on availability.  </a:t>
            </a:r>
          </a:p>
          <a:p>
            <a:pPr marL="457200" indent="-457200">
              <a:buAutoNum type="arabicPeriod"/>
            </a:pPr>
            <a:endParaRPr lang="en-AU" sz="2400" b="1" dirty="0"/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chemeClr val="accent2">
                    <a:lumMod val="75000"/>
                  </a:schemeClr>
                </a:solidFill>
              </a:rPr>
              <a:t>Languages, EAL and ASDP each count as TWO semester electives - as they run for the whole year.  If selected, they must go in as Preference 1,2,3 or 4</a:t>
            </a:r>
          </a:p>
          <a:p>
            <a:pPr marL="457200" indent="-457200">
              <a:buAutoNum type="arabicPeriod"/>
            </a:pPr>
            <a:endParaRPr lang="en-AU" sz="2400" b="1" dirty="0"/>
          </a:p>
          <a:p>
            <a:pPr marL="457200" indent="-457200">
              <a:buAutoNum type="arabicPeriod"/>
            </a:pPr>
            <a:r>
              <a:rPr lang="en-AU" sz="2400" b="1" dirty="0"/>
              <a:t>Complete online subject selections</a:t>
            </a:r>
          </a:p>
          <a:p>
            <a:r>
              <a:rPr lang="en-AU" sz="2400" b="1" dirty="0"/>
              <a:t>	</a:t>
            </a:r>
            <a:r>
              <a:rPr lang="en-AU" dirty="0"/>
              <a:t>(Requires individual Student Access Code + Password)</a:t>
            </a:r>
          </a:p>
          <a:p>
            <a:pPr algn="ctr"/>
            <a:endParaRPr lang="en-AU" sz="2400" b="1" dirty="0">
              <a:solidFill>
                <a:srgbClr val="C00000"/>
              </a:solidFill>
            </a:endParaRPr>
          </a:p>
          <a:p>
            <a:pPr algn="ctr"/>
            <a:r>
              <a:rPr lang="en-AU" sz="2400" b="1" dirty="0">
                <a:solidFill>
                  <a:srgbClr val="8B0B04"/>
                </a:solidFill>
              </a:rPr>
              <a:t>OPENS 5pm FRIDAY 23</a:t>
            </a:r>
            <a:r>
              <a:rPr lang="en-AU" sz="2400" b="1" baseline="30000" dirty="0">
                <a:solidFill>
                  <a:srgbClr val="8B0B04"/>
                </a:solidFill>
              </a:rPr>
              <a:t>rd</a:t>
            </a:r>
            <a:r>
              <a:rPr lang="en-AU" sz="2400" b="1" dirty="0">
                <a:solidFill>
                  <a:srgbClr val="8B0B04"/>
                </a:solidFill>
              </a:rPr>
              <a:t> July</a:t>
            </a:r>
          </a:p>
          <a:p>
            <a:pPr algn="ctr"/>
            <a:r>
              <a:rPr lang="en-AU" sz="3600" b="1" dirty="0">
                <a:solidFill>
                  <a:srgbClr val="8B0B04"/>
                </a:solidFill>
              </a:rPr>
              <a:t>CLOSES 9am, Monday 2</a:t>
            </a:r>
            <a:r>
              <a:rPr lang="en-AU" sz="3600" b="1" baseline="30000" dirty="0">
                <a:solidFill>
                  <a:srgbClr val="8B0B04"/>
                </a:solidFill>
              </a:rPr>
              <a:t>nd</a:t>
            </a:r>
            <a:r>
              <a:rPr lang="en-AU" sz="3600" b="1" dirty="0">
                <a:solidFill>
                  <a:srgbClr val="8B0B04"/>
                </a:solidFill>
              </a:rPr>
              <a:t>  August</a:t>
            </a:r>
          </a:p>
          <a:p>
            <a:pPr algn="ctr"/>
            <a:endParaRPr lang="en-AU" sz="2400" b="1" dirty="0">
              <a:solidFill>
                <a:srgbClr val="8B0B04"/>
              </a:solidFill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7463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D1CEC-5DA0-4F26-AE34-3D640126B7EF}"/>
              </a:ext>
            </a:extLst>
          </p:cNvPr>
          <p:cNvSpPr/>
          <p:nvPr/>
        </p:nvSpPr>
        <p:spPr>
          <a:xfrm>
            <a:off x="514038" y="2895600"/>
            <a:ext cx="11201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8B0B04"/>
                </a:solidFill>
              </a:rPr>
              <a:t>Web Preferences</a:t>
            </a:r>
          </a:p>
          <a:p>
            <a:pPr algn="ctr"/>
            <a:endParaRPr lang="en-AU" sz="2400" b="1" dirty="0">
              <a:solidFill>
                <a:srgbClr val="8B0B04"/>
              </a:solidFill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9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8C87A1-4012-4D88-B8BE-334E926D5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2" y="1803030"/>
            <a:ext cx="7696200" cy="4049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D3BC4B-BAB7-4FDC-B7B7-F2C50385ECD5}"/>
              </a:ext>
            </a:extLst>
          </p:cNvPr>
          <p:cNvSpPr txBox="1"/>
          <p:nvPr/>
        </p:nvSpPr>
        <p:spPr>
          <a:xfrm>
            <a:off x="381000" y="1129334"/>
            <a:ext cx="85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8B0B04"/>
                </a:solidFill>
              </a:rPr>
              <a:t>Step 1 – logon to: </a:t>
            </a:r>
            <a:r>
              <a:rPr lang="en-AU" sz="3200" b="1" i="1" dirty="0" err="1">
                <a:solidFill>
                  <a:srgbClr val="8B0B04"/>
                </a:solidFill>
              </a:rPr>
              <a:t>webpreferences</a:t>
            </a:r>
            <a:endParaRPr lang="en-AU" sz="3200" b="1" i="1" dirty="0">
              <a:solidFill>
                <a:srgbClr val="8B0B0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E4CD-F644-4E30-9BA4-2AA52F55A67B}"/>
              </a:ext>
            </a:extLst>
          </p:cNvPr>
          <p:cNvSpPr txBox="1"/>
          <p:nvPr/>
        </p:nvSpPr>
        <p:spPr>
          <a:xfrm>
            <a:off x="386080" y="2362200"/>
            <a:ext cx="3347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8B0B04"/>
                </a:solidFill>
              </a:rPr>
              <a:t>WEB PREFERENCES OPENS:</a:t>
            </a:r>
          </a:p>
          <a:p>
            <a:endParaRPr lang="en-AU" sz="3600" b="1" dirty="0">
              <a:solidFill>
                <a:srgbClr val="8B0B04"/>
              </a:solidFill>
            </a:endParaRPr>
          </a:p>
          <a:p>
            <a:r>
              <a:rPr lang="en-AU" sz="2400" b="1" dirty="0">
                <a:solidFill>
                  <a:srgbClr val="8B0B04"/>
                </a:solidFill>
              </a:rPr>
              <a:t>5pm Friday 23</a:t>
            </a:r>
            <a:r>
              <a:rPr lang="en-AU" sz="2400" b="1" baseline="30000" dirty="0">
                <a:solidFill>
                  <a:srgbClr val="8B0B04"/>
                </a:solidFill>
              </a:rPr>
              <a:t>rd</a:t>
            </a:r>
            <a:r>
              <a:rPr lang="en-AU" sz="2400" b="1" dirty="0">
                <a:solidFill>
                  <a:srgbClr val="8B0B04"/>
                </a:solidFill>
              </a:rPr>
              <a:t> July</a:t>
            </a:r>
          </a:p>
        </p:txBody>
      </p:sp>
    </p:spTree>
    <p:extLst>
      <p:ext uri="{BB962C8B-B14F-4D97-AF65-F5344CB8AC3E}">
        <p14:creationId xmlns:p14="http://schemas.microsoft.com/office/powerpoint/2010/main" val="8916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078DAF-6337-43A9-B0EC-902CC31324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75521" y="1844825"/>
            <a:ext cx="8640961" cy="46940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04AF8F-443F-435E-A25D-82EFA883B5D5}"/>
              </a:ext>
            </a:extLst>
          </p:cNvPr>
          <p:cNvSpPr txBox="1"/>
          <p:nvPr/>
        </p:nvSpPr>
        <p:spPr>
          <a:xfrm>
            <a:off x="304801" y="1106120"/>
            <a:ext cx="71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8B0B04"/>
                </a:solidFill>
              </a:rPr>
              <a:t>Step 2 – click: Click add new preferences</a:t>
            </a:r>
          </a:p>
          <a:p>
            <a:pPr algn="r"/>
            <a:endParaRPr lang="en-AU" sz="3200" b="1" i="1" dirty="0">
              <a:solidFill>
                <a:srgbClr val="C00000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61BFBAE-8B88-4491-AD58-3F7D0B030613}"/>
              </a:ext>
            </a:extLst>
          </p:cNvPr>
          <p:cNvSpPr/>
          <p:nvPr/>
        </p:nvSpPr>
        <p:spPr>
          <a:xfrm>
            <a:off x="7924800" y="965062"/>
            <a:ext cx="3429000" cy="2117575"/>
          </a:xfrm>
          <a:prstGeom prst="wedgeRoundRectCallout">
            <a:avLst>
              <a:gd name="adj1" fmla="val -78442"/>
              <a:gd name="adj2" fmla="val 8205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Click Add new Preferences</a:t>
            </a:r>
          </a:p>
        </p:txBody>
      </p:sp>
    </p:spTree>
    <p:extLst>
      <p:ext uri="{BB962C8B-B14F-4D97-AF65-F5344CB8AC3E}">
        <p14:creationId xmlns:p14="http://schemas.microsoft.com/office/powerpoint/2010/main" val="84665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6A854-B140-4D09-AE85-5407F9901FE9}"/>
              </a:ext>
            </a:extLst>
          </p:cNvPr>
          <p:cNvSpPr txBox="1"/>
          <p:nvPr/>
        </p:nvSpPr>
        <p:spPr>
          <a:xfrm>
            <a:off x="3352800" y="116200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Start of Senior School</a:t>
            </a:r>
            <a:endParaRPr lang="en-AU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A26D3-5D79-4E9D-9041-CD6614379DB1}"/>
              </a:ext>
            </a:extLst>
          </p:cNvPr>
          <p:cNvSpPr txBox="1"/>
          <p:nvPr/>
        </p:nvSpPr>
        <p:spPr>
          <a:xfrm>
            <a:off x="381000" y="2548337"/>
            <a:ext cx="4953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8B0B04"/>
                </a:solidFill>
              </a:rPr>
              <a:t>ACADEMIC JOURNEY</a:t>
            </a:r>
          </a:p>
          <a:p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38D7B-1F4D-4B2C-8DD1-B373CC584EFD}"/>
              </a:ext>
            </a:extLst>
          </p:cNvPr>
          <p:cNvSpPr txBox="1"/>
          <p:nvPr/>
        </p:nvSpPr>
        <p:spPr>
          <a:xfrm>
            <a:off x="457201" y="3957470"/>
            <a:ext cx="533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8B0B04"/>
                </a:solidFill>
              </a:rPr>
              <a:t>INDEPENDENCE  JOURNEY</a:t>
            </a:r>
          </a:p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BE2B2-5F1B-4537-A3D8-A228D5159366}"/>
              </a:ext>
            </a:extLst>
          </p:cNvPr>
          <p:cNvSpPr txBox="1"/>
          <p:nvPr/>
        </p:nvSpPr>
        <p:spPr>
          <a:xfrm>
            <a:off x="7862047" y="2357032"/>
            <a:ext cx="38727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8B0B04"/>
                </a:solidFill>
              </a:rPr>
              <a:t>INCREASED</a:t>
            </a:r>
          </a:p>
          <a:p>
            <a:r>
              <a:rPr lang="en-AU" sz="4000" b="1" dirty="0">
                <a:solidFill>
                  <a:srgbClr val="8B0B04"/>
                </a:solidFill>
              </a:rPr>
              <a:t>CHOICES</a:t>
            </a:r>
          </a:p>
          <a:p>
            <a:endParaRPr lang="en-AU" sz="4000" b="1" dirty="0">
              <a:solidFill>
                <a:srgbClr val="8B0B04"/>
              </a:solidFill>
            </a:endParaRPr>
          </a:p>
          <a:p>
            <a:r>
              <a:rPr lang="en-AU" sz="4000" b="1" dirty="0">
                <a:solidFill>
                  <a:srgbClr val="8B0B04"/>
                </a:solidFill>
              </a:rPr>
              <a:t>INCREASED EXPECTATIONS</a:t>
            </a:r>
          </a:p>
          <a:p>
            <a:endParaRPr lang="en-AU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9703EC1-FE4C-4121-B135-A77A4B567443}"/>
              </a:ext>
            </a:extLst>
          </p:cNvPr>
          <p:cNvSpPr/>
          <p:nvPr/>
        </p:nvSpPr>
        <p:spPr>
          <a:xfrm>
            <a:off x="5181600" y="3451993"/>
            <a:ext cx="1828800" cy="7740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91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043F8-A9AC-4AB3-9A70-0E80CF30C915}"/>
              </a:ext>
            </a:extLst>
          </p:cNvPr>
          <p:cNvSpPr txBox="1"/>
          <p:nvPr/>
        </p:nvSpPr>
        <p:spPr>
          <a:xfrm>
            <a:off x="3429000" y="1981200"/>
            <a:ext cx="9144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FFC6A-D43B-440D-AE0A-EB158CC8E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5" y="1131520"/>
            <a:ext cx="11630787" cy="420052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550B12E-C2D6-4F5B-8C1C-252DB1932345}"/>
              </a:ext>
            </a:extLst>
          </p:cNvPr>
          <p:cNvSpPr/>
          <p:nvPr/>
        </p:nvSpPr>
        <p:spPr>
          <a:xfrm>
            <a:off x="8763001" y="3579445"/>
            <a:ext cx="3276600" cy="1752600"/>
          </a:xfrm>
          <a:prstGeom prst="wedgeRoundRectCallout">
            <a:avLst>
              <a:gd name="adj1" fmla="val -133933"/>
              <a:gd name="adj2" fmla="val -11218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 #1 will be English. Choose form the drop down menu which level (Enrichment, Mainstream, Essentials, EAL)</a:t>
            </a:r>
          </a:p>
        </p:txBody>
      </p:sp>
    </p:spTree>
    <p:extLst>
      <p:ext uri="{BB962C8B-B14F-4D97-AF65-F5344CB8AC3E}">
        <p14:creationId xmlns:p14="http://schemas.microsoft.com/office/powerpoint/2010/main" val="2015667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8EC26-82D6-4C8D-B4EC-D5AB121E2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1271587"/>
            <a:ext cx="11676800" cy="4214813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9F74844-7534-419E-A7BC-4F5EF8A16A45}"/>
              </a:ext>
            </a:extLst>
          </p:cNvPr>
          <p:cNvSpPr/>
          <p:nvPr/>
        </p:nvSpPr>
        <p:spPr>
          <a:xfrm>
            <a:off x="1676400" y="1123036"/>
            <a:ext cx="3048000" cy="1696364"/>
          </a:xfrm>
          <a:prstGeom prst="wedgeRoundRectCallout">
            <a:avLst>
              <a:gd name="adj1" fmla="val -833"/>
              <a:gd name="adj2" fmla="val 1071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 #2 will be Mathematics. Choose form the drop down menu which level (Advanced or General)</a:t>
            </a:r>
          </a:p>
        </p:txBody>
      </p:sp>
    </p:spTree>
    <p:extLst>
      <p:ext uri="{BB962C8B-B14F-4D97-AF65-F5344CB8AC3E}">
        <p14:creationId xmlns:p14="http://schemas.microsoft.com/office/powerpoint/2010/main" val="173132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F391A-AF15-4F39-A092-C50BCE98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2" y="1066453"/>
            <a:ext cx="11868150" cy="516255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A5E4795-995D-4CC3-97B2-B9632DFC9836}"/>
              </a:ext>
            </a:extLst>
          </p:cNvPr>
          <p:cNvSpPr/>
          <p:nvPr/>
        </p:nvSpPr>
        <p:spPr>
          <a:xfrm>
            <a:off x="8153400" y="1619305"/>
            <a:ext cx="2971800" cy="1905000"/>
          </a:xfrm>
          <a:prstGeom prst="wedgeRoundRectCallout">
            <a:avLst>
              <a:gd name="adj1" fmla="val -109038"/>
              <a:gd name="adj2" fmla="val 651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 #3 through to #6 will be your electives choices. Choose form the drop down menu</a:t>
            </a:r>
          </a:p>
        </p:txBody>
      </p:sp>
    </p:spTree>
    <p:extLst>
      <p:ext uri="{BB962C8B-B14F-4D97-AF65-F5344CB8AC3E}">
        <p14:creationId xmlns:p14="http://schemas.microsoft.com/office/powerpoint/2010/main" val="2968613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F391A-AF15-4F39-A092-C50BCE98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2" y="1066453"/>
            <a:ext cx="11868150" cy="516255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A5E4795-995D-4CC3-97B2-B9632DFC9836}"/>
              </a:ext>
            </a:extLst>
          </p:cNvPr>
          <p:cNvSpPr/>
          <p:nvPr/>
        </p:nvSpPr>
        <p:spPr>
          <a:xfrm>
            <a:off x="8153400" y="1619305"/>
            <a:ext cx="2971800" cy="1905000"/>
          </a:xfrm>
          <a:prstGeom prst="wedgeRoundRectCallout">
            <a:avLst>
              <a:gd name="adj1" fmla="val -109038"/>
              <a:gd name="adj2" fmla="val 651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 #3 through to #6 will be your electives choices. Choose form the drop down menu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2CADBF9-81F8-4D54-A49F-3F9381E4102D}"/>
              </a:ext>
            </a:extLst>
          </p:cNvPr>
          <p:cNvSpPr/>
          <p:nvPr/>
        </p:nvSpPr>
        <p:spPr>
          <a:xfrm>
            <a:off x="457201" y="1905000"/>
            <a:ext cx="2285999" cy="2362200"/>
          </a:xfrm>
          <a:prstGeom prst="wedgeRoundRectCallout">
            <a:avLst>
              <a:gd name="adj1" fmla="val 39167"/>
              <a:gd name="adj2" fmla="val 8400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Preferences #7 and #8 </a:t>
            </a:r>
            <a:r>
              <a:rPr lang="en-AU" i="1" dirty="0"/>
              <a:t>will</a:t>
            </a:r>
            <a:r>
              <a:rPr lang="en-AU" dirty="0"/>
              <a:t> be used if the previous preferences cannot be allocated</a:t>
            </a:r>
          </a:p>
        </p:txBody>
      </p:sp>
    </p:spTree>
    <p:extLst>
      <p:ext uri="{BB962C8B-B14F-4D97-AF65-F5344CB8AC3E}">
        <p14:creationId xmlns:p14="http://schemas.microsoft.com/office/powerpoint/2010/main" val="138270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D1CEC-5DA0-4F26-AE34-3D640126B7EF}"/>
              </a:ext>
            </a:extLst>
          </p:cNvPr>
          <p:cNvSpPr/>
          <p:nvPr/>
        </p:nvSpPr>
        <p:spPr>
          <a:xfrm>
            <a:off x="514038" y="2895600"/>
            <a:ext cx="11201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8B0B04"/>
                </a:solidFill>
              </a:rPr>
              <a:t>Web Preferences – Student example</a:t>
            </a:r>
          </a:p>
          <a:p>
            <a:pPr algn="ctr"/>
            <a:endParaRPr lang="en-AU" sz="2400" b="1" dirty="0">
              <a:solidFill>
                <a:srgbClr val="8B0B04"/>
              </a:solidFill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9230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8A726-B28E-490A-B653-5A23ADBC6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2" y="1038075"/>
            <a:ext cx="11849100" cy="501015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94D4EA6-48D1-46C6-A572-C9BC1B20F7DD}"/>
              </a:ext>
            </a:extLst>
          </p:cNvPr>
          <p:cNvSpPr/>
          <p:nvPr/>
        </p:nvSpPr>
        <p:spPr>
          <a:xfrm>
            <a:off x="8382000" y="1981200"/>
            <a:ext cx="2438400" cy="1558577"/>
          </a:xfrm>
          <a:prstGeom prst="wedgeRoundRectCallout">
            <a:avLst>
              <a:gd name="adj1" fmla="val -216666"/>
              <a:gd name="adj2" fmla="val 8140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French is a full year subject and will need to be selected for both semesters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7F579B5-6B63-44E3-8A25-3F7699626820}"/>
              </a:ext>
            </a:extLst>
          </p:cNvPr>
          <p:cNvSpPr/>
          <p:nvPr/>
        </p:nvSpPr>
        <p:spPr>
          <a:xfrm>
            <a:off x="304800" y="1600200"/>
            <a:ext cx="2057400" cy="2667000"/>
          </a:xfrm>
          <a:prstGeom prst="wedgeRoundRectCallout">
            <a:avLst>
              <a:gd name="adj1" fmla="val 54723"/>
              <a:gd name="adj2" fmla="val 5031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Fashion “Art to Wear” has been selected twice</a:t>
            </a:r>
          </a:p>
        </p:txBody>
      </p:sp>
    </p:spTree>
    <p:extLst>
      <p:ext uri="{BB962C8B-B14F-4D97-AF65-F5344CB8AC3E}">
        <p14:creationId xmlns:p14="http://schemas.microsoft.com/office/powerpoint/2010/main" val="1456181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8A726-B28E-490A-B653-5A23ADBC6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2" y="1038075"/>
            <a:ext cx="11849100" cy="501015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94D4EA6-48D1-46C6-A572-C9BC1B20F7DD}"/>
              </a:ext>
            </a:extLst>
          </p:cNvPr>
          <p:cNvSpPr/>
          <p:nvPr/>
        </p:nvSpPr>
        <p:spPr>
          <a:xfrm>
            <a:off x="8362952" y="1509638"/>
            <a:ext cx="2438400" cy="1558577"/>
          </a:xfrm>
          <a:prstGeom prst="wedgeRoundRectCallout">
            <a:avLst>
              <a:gd name="adj1" fmla="val -229999"/>
              <a:gd name="adj2" fmla="val 11334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French is a full year subject and will need to be selected for both semesters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7F579B5-6B63-44E3-8A25-3F7699626820}"/>
              </a:ext>
            </a:extLst>
          </p:cNvPr>
          <p:cNvSpPr/>
          <p:nvPr/>
        </p:nvSpPr>
        <p:spPr>
          <a:xfrm>
            <a:off x="304800" y="1600200"/>
            <a:ext cx="2057400" cy="2667000"/>
          </a:xfrm>
          <a:prstGeom prst="wedgeRoundRectCallout">
            <a:avLst>
              <a:gd name="adj1" fmla="val 54723"/>
              <a:gd name="adj2" fmla="val 5031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Fashion “Art to Wear” has been selected twice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07B680B-3208-44A4-AC5F-F0408E93FC5D}"/>
              </a:ext>
            </a:extLst>
          </p:cNvPr>
          <p:cNvSpPr/>
          <p:nvPr/>
        </p:nvSpPr>
        <p:spPr>
          <a:xfrm>
            <a:off x="9848852" y="3232726"/>
            <a:ext cx="1905000" cy="2068947"/>
          </a:xfrm>
          <a:prstGeom prst="wedgeRoundRectCallout">
            <a:avLst>
              <a:gd name="adj1" fmla="val -105100"/>
              <a:gd name="adj2" fmla="val 6593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If there are errors, the proceed button will not be available</a:t>
            </a:r>
          </a:p>
        </p:txBody>
      </p:sp>
    </p:spTree>
    <p:extLst>
      <p:ext uri="{BB962C8B-B14F-4D97-AF65-F5344CB8AC3E}">
        <p14:creationId xmlns:p14="http://schemas.microsoft.com/office/powerpoint/2010/main" val="2997347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D7A86-D8DF-4E59-AA75-AA08EB91C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2" y="1219200"/>
            <a:ext cx="5600700" cy="4257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28238E-B2CC-4CD1-B4DD-82BB7BD5EA34}"/>
              </a:ext>
            </a:extLst>
          </p:cNvPr>
          <p:cNvSpPr txBox="1"/>
          <p:nvPr/>
        </p:nvSpPr>
        <p:spPr>
          <a:xfrm>
            <a:off x="304800" y="1352605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8B0B04"/>
                </a:solidFill>
              </a:rPr>
              <a:t>An ALERT pop up </a:t>
            </a:r>
          </a:p>
          <a:p>
            <a:endParaRPr lang="en-AU" sz="3600" b="1" dirty="0">
              <a:solidFill>
                <a:srgbClr val="8B0B04"/>
              </a:solidFill>
            </a:endParaRPr>
          </a:p>
          <a:p>
            <a:r>
              <a:rPr lang="en-AU" dirty="0"/>
              <a:t>will notify you if the combination of subjects you select, do not meet co-requisite rules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14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B7D175-E347-44A0-9AE6-012E1A1B73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47528" y="1651737"/>
            <a:ext cx="8568953" cy="4527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3B9ECB-4C60-4327-A1B5-F7ED8EB4BE91}"/>
              </a:ext>
            </a:extLst>
          </p:cNvPr>
          <p:cNvSpPr txBox="1"/>
          <p:nvPr/>
        </p:nvSpPr>
        <p:spPr>
          <a:xfrm>
            <a:off x="-20320" y="1016288"/>
            <a:ext cx="604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8B0B04"/>
                </a:solidFill>
              </a:rPr>
              <a:t>Step 4: Submit valid Preferences</a:t>
            </a:r>
            <a:endParaRPr lang="en-AU" sz="3200" b="1" dirty="0">
              <a:solidFill>
                <a:srgbClr val="C00000"/>
              </a:solidFill>
            </a:endParaRPr>
          </a:p>
          <a:p>
            <a:pPr algn="r"/>
            <a:endParaRPr lang="en-A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25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84926-1A66-48BC-9270-10B3E3203EA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19536" y="1651737"/>
            <a:ext cx="8496945" cy="4527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34AC89-5E63-49F9-B8BC-1ED98DE4B064}"/>
              </a:ext>
            </a:extLst>
          </p:cNvPr>
          <p:cNvSpPr txBox="1"/>
          <p:nvPr/>
        </p:nvSpPr>
        <p:spPr>
          <a:xfrm>
            <a:off x="286256" y="1045083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8B0B04"/>
                </a:solidFill>
              </a:rPr>
              <a:t>Step 5: View/Print Receipt</a:t>
            </a:r>
            <a:endParaRPr lang="en-AU" sz="3200" b="1" dirty="0">
              <a:solidFill>
                <a:srgbClr val="C00000"/>
              </a:solidFill>
            </a:endParaRPr>
          </a:p>
          <a:p>
            <a:pPr algn="r"/>
            <a:endParaRPr lang="en-A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8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4859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6822A-D4A9-464E-B328-D2645D024282}"/>
              </a:ext>
            </a:extLst>
          </p:cNvPr>
          <p:cNvSpPr txBox="1"/>
          <p:nvPr/>
        </p:nvSpPr>
        <p:spPr>
          <a:xfrm>
            <a:off x="378459" y="1981200"/>
            <a:ext cx="2291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All Year 10’s will study these subjects</a:t>
            </a:r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2050FC-9CC8-4C25-AEE0-C1F8D4FFD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92714"/>
              </p:ext>
            </p:extLst>
          </p:nvPr>
        </p:nvGraphicFramePr>
        <p:xfrm>
          <a:off x="2722880" y="1134201"/>
          <a:ext cx="9296400" cy="441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1593673044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216046150"/>
                    </a:ext>
                  </a:extLst>
                </a:gridCol>
              </a:tblGrid>
              <a:tr h="542912">
                <a:tc>
                  <a:txBody>
                    <a:bodyPr/>
                    <a:lstStyle/>
                    <a:p>
                      <a:r>
                        <a:rPr lang="en-AU" sz="2400" dirty="0"/>
                        <a:t>COMPULSORY SUBJECTS</a:t>
                      </a:r>
                    </a:p>
                  </a:txBody>
                  <a:tcPr>
                    <a:solidFill>
                      <a:srgbClr val="8B0B0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solidFill>
                      <a:srgbClr val="8B0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31037"/>
                  </a:ext>
                </a:extLst>
              </a:tr>
              <a:tr h="837487">
                <a:tc>
                  <a:txBody>
                    <a:bodyPr/>
                    <a:lstStyle/>
                    <a:p>
                      <a:r>
                        <a:rPr lang="en-AU" dirty="0"/>
                        <a:t>English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Whole year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(at a level assigned by the Curriculum Leader based on demonstrated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competencies and consultation with parents.)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87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dirty="0"/>
                        <a:t>Mathematics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Whole Year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/>
                        <a:t>(</a:t>
                      </a:r>
                      <a:r>
                        <a:rPr lang="en-US" sz="1100" dirty="0"/>
                        <a:t>at a level assigned by the Curriculum Leader based on demonstrated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competencies and consultation with parents</a:t>
                      </a:r>
                      <a:r>
                        <a:rPr lang="en-AU" sz="1100" dirty="0"/>
                        <a:t>.)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6614"/>
                  </a:ext>
                </a:extLst>
              </a:tr>
              <a:tr h="338397">
                <a:tc>
                  <a:txBody>
                    <a:bodyPr/>
                    <a:lstStyle/>
                    <a:p>
                      <a:r>
                        <a:rPr lang="en-AU" dirty="0"/>
                        <a:t>Science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Whole Year </a:t>
                      </a:r>
                    </a:p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01484"/>
                  </a:ext>
                </a:extLst>
              </a:tr>
              <a:tr h="59219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Health and Physical Education / The Rite Journey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Whole Year – </a:t>
                      </a:r>
                      <a:r>
                        <a:rPr lang="en-AU" sz="1200" dirty="0"/>
                        <a:t>(HPE 7 lessons per cycle: TRJ 2 Lessons per cycle)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5346"/>
                  </a:ext>
                </a:extLst>
              </a:tr>
              <a:tr h="59219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Religion and Ethics *</a:t>
                      </a:r>
                    </a:p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One Semester</a:t>
                      </a:r>
                    </a:p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33066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r>
                        <a:rPr lang="en-AU" dirty="0"/>
                        <a:t>Humanities – History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One Semester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8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792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D6C4C-9EFE-4387-B526-F3B0C1A275E7}"/>
              </a:ext>
            </a:extLst>
          </p:cNvPr>
          <p:cNvSpPr txBox="1"/>
          <p:nvPr/>
        </p:nvSpPr>
        <p:spPr>
          <a:xfrm>
            <a:off x="2590800" y="1828800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8B0B04"/>
                </a:solidFill>
              </a:rPr>
              <a:t>Step 6: Logout</a:t>
            </a:r>
          </a:p>
          <a:p>
            <a:endParaRPr lang="en-AU" sz="3200" b="1" dirty="0">
              <a:solidFill>
                <a:srgbClr val="8B0B04"/>
              </a:solidFill>
            </a:endParaRPr>
          </a:p>
          <a:p>
            <a:r>
              <a:rPr lang="en-AU" sz="3200" b="1" dirty="0">
                <a:solidFill>
                  <a:srgbClr val="8B0B04"/>
                </a:solidFill>
              </a:rPr>
              <a:t>FINAL Step: Bring printed, signed receipt to your Form Class teacher by Tuesday 3rd August</a:t>
            </a:r>
          </a:p>
          <a:p>
            <a:endParaRPr lang="en-A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7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C16F4E-491B-4F24-BFB4-71BC0FD37A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93560" y="1106120"/>
            <a:ext cx="8640961" cy="4527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2CDEBC-9155-459C-A4C9-79F53F816D53}"/>
              </a:ext>
            </a:extLst>
          </p:cNvPr>
          <p:cNvSpPr txBox="1"/>
          <p:nvPr/>
        </p:nvSpPr>
        <p:spPr>
          <a:xfrm>
            <a:off x="-304800" y="1243909"/>
            <a:ext cx="3392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8B0B04"/>
                </a:solidFill>
              </a:rPr>
              <a:t>Changing your Preferences:</a:t>
            </a:r>
          </a:p>
          <a:p>
            <a:pPr algn="r"/>
            <a:r>
              <a:rPr lang="en-AU" sz="3200" b="1" dirty="0">
                <a:solidFill>
                  <a:srgbClr val="8B0B04"/>
                </a:solidFill>
              </a:rPr>
              <a:t> </a:t>
            </a:r>
          </a:p>
          <a:p>
            <a:pPr algn="r"/>
            <a:r>
              <a:rPr lang="en-AU" sz="2400" b="1" dirty="0">
                <a:solidFill>
                  <a:srgbClr val="8B0B04"/>
                </a:solidFill>
              </a:rPr>
              <a:t>Simply login in and go through the process again. Click Add New Preferences</a:t>
            </a:r>
          </a:p>
        </p:txBody>
      </p:sp>
    </p:spTree>
    <p:extLst>
      <p:ext uri="{BB962C8B-B14F-4D97-AF65-F5344CB8AC3E}">
        <p14:creationId xmlns:p14="http://schemas.microsoft.com/office/powerpoint/2010/main" val="1448289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solidFill>
                  <a:srgbClr val="8F2139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FD6D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Subject Selection – Year 10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F40AC-DB4A-4986-81BF-B3FBEE3FD905}"/>
              </a:ext>
            </a:extLst>
          </p:cNvPr>
          <p:cNvSpPr txBox="1"/>
          <p:nvPr/>
        </p:nvSpPr>
        <p:spPr>
          <a:xfrm>
            <a:off x="647700" y="1219200"/>
            <a:ext cx="10896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8B0B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PREFERENCES EMAIL:</a:t>
            </a:r>
            <a:r>
              <a:rPr lang="en-AU" sz="2800" dirty="0"/>
              <a:t> Thursday 22</a:t>
            </a:r>
            <a:r>
              <a:rPr lang="en-AU" sz="2800" baseline="30000" dirty="0"/>
              <a:t>nd</a:t>
            </a:r>
            <a:r>
              <a:rPr lang="en-AU" sz="2800" dirty="0"/>
              <a:t> July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8B0B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SUBJECT SELECTION OPENS: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Friday </a:t>
            </a:r>
            <a:r>
              <a:rPr lang="en-AU" sz="2800" dirty="0">
                <a:solidFill>
                  <a:prstClr val="black"/>
                </a:solidFill>
                <a:latin typeface="Calibri"/>
              </a:rPr>
              <a:t>23</a:t>
            </a:r>
            <a:r>
              <a:rPr lang="en-AU" sz="2800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AU" sz="2800" dirty="0">
                <a:solidFill>
                  <a:prstClr val="black"/>
                </a:solidFill>
                <a:latin typeface="Calibri"/>
              </a:rPr>
              <a:t> July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8B0B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SUBJECT SELECTION CLOSES: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8B0B0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Monday 2</a:t>
            </a:r>
            <a:r>
              <a:rPr kumimoji="0" lang="en-AU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August 9am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7A21B5-1D54-4CB8-BCA0-52977F828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" y="3407787"/>
            <a:ext cx="2358008" cy="23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2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71C73-0988-4A79-92FC-8D560005C70F}"/>
              </a:ext>
            </a:extLst>
          </p:cNvPr>
          <p:cNvSpPr txBox="1"/>
          <p:nvPr/>
        </p:nvSpPr>
        <p:spPr>
          <a:xfrm>
            <a:off x="1143000" y="1219200"/>
            <a:ext cx="102108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u="sng" dirty="0">
                <a:solidFill>
                  <a:srgbClr val="8B0B04"/>
                </a:solidFill>
              </a:rPr>
              <a:t>Common Questions</a:t>
            </a:r>
          </a:p>
          <a:p>
            <a:endParaRPr lang="en-AU" sz="3200" b="1" dirty="0"/>
          </a:p>
          <a:p>
            <a:pPr marL="571500" indent="-571500">
              <a:buFontTx/>
              <a:buChar char="-"/>
            </a:pPr>
            <a:r>
              <a:rPr lang="en-AU" sz="3200" b="1" dirty="0"/>
              <a:t>Can a student change subject during the year?</a:t>
            </a:r>
          </a:p>
          <a:p>
            <a:endParaRPr lang="en-AU" sz="3200" b="1" dirty="0"/>
          </a:p>
          <a:p>
            <a:pPr marL="571500" indent="-571500">
              <a:buFontTx/>
              <a:buChar char="-"/>
            </a:pPr>
            <a:r>
              <a:rPr lang="en-AU" sz="3200" b="1" dirty="0"/>
              <a:t>Does a student need to know </a:t>
            </a:r>
            <a:r>
              <a:rPr lang="en-AU" sz="3200" b="1" i="1" dirty="0"/>
              <a:t>NOW</a:t>
            </a:r>
            <a:r>
              <a:rPr lang="en-AU" sz="3200" b="1" dirty="0"/>
              <a:t> what pathway they will take?</a:t>
            </a:r>
          </a:p>
          <a:p>
            <a:pPr marL="571500" indent="-571500">
              <a:buFontTx/>
              <a:buChar char="-"/>
            </a:pPr>
            <a:endParaRPr lang="en-AU" sz="3200" b="1" dirty="0"/>
          </a:p>
          <a:p>
            <a:pPr marL="571500" indent="-571500">
              <a:buFontTx/>
              <a:buChar char="-"/>
            </a:pPr>
            <a:endParaRPr lang="en-AU" sz="3200" b="1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1697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D6C4C-9EFE-4387-B526-F3B0C1A275E7}"/>
              </a:ext>
            </a:extLst>
          </p:cNvPr>
          <p:cNvSpPr txBox="1"/>
          <p:nvPr/>
        </p:nvSpPr>
        <p:spPr>
          <a:xfrm>
            <a:off x="267050" y="1191237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8B0B04"/>
                </a:solidFill>
              </a:rPr>
              <a:t>Final Thoughts……</a:t>
            </a:r>
          </a:p>
          <a:p>
            <a:endParaRPr lang="en-A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B7BC8-FEA7-4D06-88C7-43ACFD049919}"/>
              </a:ext>
            </a:extLst>
          </p:cNvPr>
          <p:cNvSpPr txBox="1"/>
          <p:nvPr/>
        </p:nvSpPr>
        <p:spPr>
          <a:xfrm>
            <a:off x="268448" y="2119251"/>
            <a:ext cx="11417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Developing good study habits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Study time – 10 minutes per year level (e.g. Year 9’s now should be about 90 mins per night)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Organisation</a:t>
            </a:r>
            <a:r>
              <a:rPr lang="en-US" dirty="0"/>
              <a:t> is vital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attitudinal grades, teacher feedback and GPA graphs for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6380C-5634-4A96-87C5-B1D371AF1ECB}"/>
              </a:ext>
            </a:extLst>
          </p:cNvPr>
          <p:cNvSpPr txBox="1"/>
          <p:nvPr/>
        </p:nvSpPr>
        <p:spPr>
          <a:xfrm>
            <a:off x="2416029" y="4552966"/>
            <a:ext cx="670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BALANCE IS KEY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826757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F68CA4-86E1-4DE5-9962-5D3F22B2825E}"/>
              </a:ext>
            </a:extLst>
          </p:cNvPr>
          <p:cNvSpPr txBox="1"/>
          <p:nvPr/>
        </p:nvSpPr>
        <p:spPr>
          <a:xfrm>
            <a:off x="1143000" y="1482034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1200"/>
              </a:spcAft>
              <a:buFontTx/>
              <a:buChar char="-"/>
            </a:pPr>
            <a:r>
              <a:rPr lang="en-AU" sz="2800" u="sng" dirty="0">
                <a:solidFill>
                  <a:srgbClr val="7E0000"/>
                </a:solidFill>
              </a:rPr>
              <a:t>Contact Information – </a:t>
            </a:r>
          </a:p>
          <a:p>
            <a:pPr marL="457200" indent="-457200" algn="ctr">
              <a:spcAft>
                <a:spcPts val="1200"/>
              </a:spcAft>
              <a:buFontTx/>
              <a:buChar char="-"/>
            </a:pPr>
            <a:endParaRPr lang="en-AU" sz="2800" u="sng" dirty="0">
              <a:solidFill>
                <a:srgbClr val="7E0000"/>
              </a:solidFill>
            </a:endParaRPr>
          </a:p>
          <a:p>
            <a:pPr algn="ctr"/>
            <a:r>
              <a:rPr lang="en-AU" sz="2000" b="1" dirty="0">
                <a:solidFill>
                  <a:srgbClr val="7E0000"/>
                </a:solidFill>
              </a:rPr>
              <a:t>Mrs Rachael Turnbull </a:t>
            </a:r>
            <a:r>
              <a:rPr lang="en-AU" sz="2000" dirty="0"/>
              <a:t>–</a:t>
            </a:r>
            <a:r>
              <a:rPr lang="en-AU" dirty="0"/>
              <a:t> Head of 7-12 Curriculum (Students)</a:t>
            </a:r>
          </a:p>
          <a:p>
            <a:pPr algn="ctr">
              <a:spcAft>
                <a:spcPts val="1200"/>
              </a:spcAft>
            </a:pPr>
            <a:r>
              <a:rPr lang="en-AU" dirty="0"/>
              <a:t>		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r.turnbull@stpeters.qld.edu.au</a:t>
            </a: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AU" sz="2000" b="1" dirty="0">
                <a:solidFill>
                  <a:srgbClr val="8B0B04"/>
                </a:solidFill>
              </a:rPr>
              <a:t>Academic Operations 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a.operations@stpeters.qld.edu.au</a:t>
            </a: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  <a:tabLst>
                <a:tab pos="2246313" algn="l"/>
              </a:tabLs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5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4859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6822A-D4A9-464E-B328-D2645D024282}"/>
              </a:ext>
            </a:extLst>
          </p:cNvPr>
          <p:cNvSpPr txBox="1"/>
          <p:nvPr/>
        </p:nvSpPr>
        <p:spPr>
          <a:xfrm>
            <a:off x="381000" y="1371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IMPORTANT NOTE: Religion and Ethics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708CA-C2EA-410B-B6E0-42F1F9B3539C}"/>
              </a:ext>
            </a:extLst>
          </p:cNvPr>
          <p:cNvSpPr txBox="1"/>
          <p:nvPr/>
        </p:nvSpPr>
        <p:spPr>
          <a:xfrm>
            <a:off x="457201" y="2697320"/>
            <a:ext cx="8839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Year 10 – Units 1 &amp; 2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start of Senior Subjects that can count towards a student’s QCE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need to </a:t>
            </a:r>
            <a:r>
              <a:rPr lang="en-US" sz="2400" i="1" dirty="0"/>
              <a:t>pass</a:t>
            </a:r>
            <a:r>
              <a:rPr lang="en-US" sz="2400" dirty="0"/>
              <a:t> each Unit to gain credit towards their QCE</a:t>
            </a:r>
          </a:p>
        </p:txBody>
      </p:sp>
    </p:spTree>
    <p:extLst>
      <p:ext uri="{BB962C8B-B14F-4D97-AF65-F5344CB8AC3E}">
        <p14:creationId xmlns:p14="http://schemas.microsoft.com/office/powerpoint/2010/main" val="254508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16841" y="5992605"/>
            <a:ext cx="1192275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BEEF24-8A5D-4EF6-A150-CEA5C5D54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43237"/>
              </p:ext>
            </p:extLst>
          </p:nvPr>
        </p:nvGraphicFramePr>
        <p:xfrm>
          <a:off x="152402" y="1029445"/>
          <a:ext cx="11887198" cy="520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963">
                  <a:extLst>
                    <a:ext uri="{9D8B030D-6E8A-4147-A177-3AD203B41FA5}">
                      <a16:colId xmlns:a16="http://schemas.microsoft.com/office/drawing/2014/main" val="1093254897"/>
                    </a:ext>
                  </a:extLst>
                </a:gridCol>
                <a:gridCol w="1354586">
                  <a:extLst>
                    <a:ext uri="{9D8B030D-6E8A-4147-A177-3AD203B41FA5}">
                      <a16:colId xmlns:a16="http://schemas.microsoft.com/office/drawing/2014/main" val="2009749982"/>
                    </a:ext>
                  </a:extLst>
                </a:gridCol>
                <a:gridCol w="2374249">
                  <a:extLst>
                    <a:ext uri="{9D8B030D-6E8A-4147-A177-3AD203B41FA5}">
                      <a16:colId xmlns:a16="http://schemas.microsoft.com/office/drawing/2014/main" val="3385987655"/>
                    </a:ext>
                  </a:extLst>
                </a:gridCol>
                <a:gridCol w="1938316">
                  <a:extLst>
                    <a:ext uri="{9D8B030D-6E8A-4147-A177-3AD203B41FA5}">
                      <a16:colId xmlns:a16="http://schemas.microsoft.com/office/drawing/2014/main" val="1147914510"/>
                    </a:ext>
                  </a:extLst>
                </a:gridCol>
                <a:gridCol w="2405084">
                  <a:extLst>
                    <a:ext uri="{9D8B030D-6E8A-4147-A177-3AD203B41FA5}">
                      <a16:colId xmlns:a16="http://schemas.microsoft.com/office/drawing/2014/main" val="3853357882"/>
                    </a:ext>
                  </a:extLst>
                </a:gridCol>
              </a:tblGrid>
              <a:tr h="326062">
                <a:tc>
                  <a:txBody>
                    <a:bodyPr/>
                    <a:lstStyle/>
                    <a:p>
                      <a:r>
                        <a:rPr lang="en-AU" dirty="0"/>
                        <a:t>COMPULSORY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/>
                        <a:t>ELECTIVES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66648"/>
                  </a:ext>
                </a:extLst>
              </a:tr>
              <a:tr h="326062">
                <a:tc rowSpan="4"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ENGLISH </a:t>
                      </a:r>
                      <a:r>
                        <a:rPr lang="en-AU" sz="1100" dirty="0"/>
                        <a:t>(Enrichment, Mainstream, Essentials)</a:t>
                      </a:r>
                    </a:p>
                    <a:p>
                      <a:br>
                        <a:rPr lang="en-AU" dirty="0"/>
                      </a:br>
                      <a:r>
                        <a:rPr lang="en-AU" dirty="0"/>
                        <a:t>MATHEMATICS </a:t>
                      </a:r>
                      <a:r>
                        <a:rPr lang="en-AU" sz="1100" dirty="0"/>
                        <a:t>(Advanced, General)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SCIENCE</a:t>
                      </a:r>
                    </a:p>
                    <a:p>
                      <a:br>
                        <a:rPr lang="en-AU" dirty="0"/>
                      </a:br>
                      <a:r>
                        <a:rPr lang="en-AU" dirty="0"/>
                        <a:t>SOSE – HISTORY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CORE HPE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RELIGION &amp; ETHICS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LOTE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7530"/>
                  </a:ext>
                </a:extLst>
              </a:tr>
              <a:tr h="203788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Drama</a:t>
                      </a:r>
                    </a:p>
                    <a:p>
                      <a:r>
                        <a:rPr lang="en-AU" sz="1600" dirty="0"/>
                        <a:t>Media</a:t>
                      </a:r>
                    </a:p>
                    <a:p>
                      <a:r>
                        <a:rPr lang="en-AU" sz="1600" dirty="0"/>
                        <a:t>Music</a:t>
                      </a:r>
                      <a:r>
                        <a:rPr lang="en-AU" sz="1600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r>
                        <a:rPr lang="en-AU" sz="1600" dirty="0"/>
                        <a:t>Visual 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Finance</a:t>
                      </a:r>
                    </a:p>
                    <a:p>
                      <a:r>
                        <a:rPr lang="en-AU" sz="1600" dirty="0"/>
                        <a:t>Justice Studies</a:t>
                      </a:r>
                    </a:p>
                    <a:p>
                      <a:r>
                        <a:rPr lang="en-AU" sz="1600" dirty="0"/>
                        <a:t>Entrepreneurial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Introduction to PE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Chinese</a:t>
                      </a:r>
                    </a:p>
                    <a:p>
                      <a:r>
                        <a:rPr lang="en-AU" sz="1600" dirty="0"/>
                        <a:t>French</a:t>
                      </a:r>
                    </a:p>
                    <a:p>
                      <a:r>
                        <a:rPr lang="en-AU" sz="1600" dirty="0"/>
                        <a:t>German</a:t>
                      </a:r>
                    </a:p>
                    <a:p>
                      <a:r>
                        <a:rPr lang="en-AU" sz="1600" dirty="0"/>
                        <a:t>Japanese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29301"/>
                  </a:ext>
                </a:extLst>
              </a:tr>
              <a:tr h="326062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HUMANITIES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SPECIALIST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71464"/>
                  </a:ext>
                </a:extLst>
              </a:tr>
              <a:tr h="17933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Psychology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Geography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ASDP</a:t>
                      </a:r>
                    </a:p>
                    <a:p>
                      <a:r>
                        <a:rPr lang="en-AU" sz="1600" dirty="0"/>
                        <a:t>EAL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Digital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Design and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Fashion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Food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Graphics and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2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29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16841" y="5992605"/>
            <a:ext cx="1192275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BEEF24-8A5D-4EF6-A150-CEA5C5D54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02282"/>
              </p:ext>
            </p:extLst>
          </p:nvPr>
        </p:nvGraphicFramePr>
        <p:xfrm>
          <a:off x="190320" y="1020395"/>
          <a:ext cx="11887198" cy="492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963">
                  <a:extLst>
                    <a:ext uri="{9D8B030D-6E8A-4147-A177-3AD203B41FA5}">
                      <a16:colId xmlns:a16="http://schemas.microsoft.com/office/drawing/2014/main" val="1093254897"/>
                    </a:ext>
                  </a:extLst>
                </a:gridCol>
                <a:gridCol w="1354586">
                  <a:extLst>
                    <a:ext uri="{9D8B030D-6E8A-4147-A177-3AD203B41FA5}">
                      <a16:colId xmlns:a16="http://schemas.microsoft.com/office/drawing/2014/main" val="2009749982"/>
                    </a:ext>
                  </a:extLst>
                </a:gridCol>
                <a:gridCol w="2069449">
                  <a:extLst>
                    <a:ext uri="{9D8B030D-6E8A-4147-A177-3AD203B41FA5}">
                      <a16:colId xmlns:a16="http://schemas.microsoft.com/office/drawing/2014/main" val="3385987655"/>
                    </a:ext>
                  </a:extLst>
                </a:gridCol>
                <a:gridCol w="2243116">
                  <a:extLst>
                    <a:ext uri="{9D8B030D-6E8A-4147-A177-3AD203B41FA5}">
                      <a16:colId xmlns:a16="http://schemas.microsoft.com/office/drawing/2014/main" val="1147914510"/>
                    </a:ext>
                  </a:extLst>
                </a:gridCol>
                <a:gridCol w="2405084">
                  <a:extLst>
                    <a:ext uri="{9D8B030D-6E8A-4147-A177-3AD203B41FA5}">
                      <a16:colId xmlns:a16="http://schemas.microsoft.com/office/drawing/2014/main" val="3853357882"/>
                    </a:ext>
                  </a:extLst>
                </a:gridCol>
              </a:tblGrid>
              <a:tr h="326062">
                <a:tc>
                  <a:txBody>
                    <a:bodyPr/>
                    <a:lstStyle/>
                    <a:p>
                      <a:r>
                        <a:rPr lang="en-AU" dirty="0"/>
                        <a:t>COMPULSORY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/>
                        <a:t>ELECTIVES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66648"/>
                  </a:ext>
                </a:extLst>
              </a:tr>
              <a:tr h="326062">
                <a:tc rowSpan="4"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ENGLISH (Enrichment, Mainstream, Essential)</a:t>
                      </a:r>
                    </a:p>
                    <a:p>
                      <a:br>
                        <a:rPr lang="en-AU" dirty="0"/>
                      </a:br>
                      <a:r>
                        <a:rPr lang="en-AU" dirty="0"/>
                        <a:t>MATHEMATICS (Advanced, General)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SCIENCE</a:t>
                      </a:r>
                    </a:p>
                    <a:p>
                      <a:br>
                        <a:rPr lang="en-AU" dirty="0"/>
                      </a:br>
                      <a:r>
                        <a:rPr lang="en-AU" dirty="0"/>
                        <a:t>SOSE – HISTORY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CORE HPE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RELIGION &amp; ETHICS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LOTE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7530"/>
                  </a:ext>
                </a:extLst>
              </a:tr>
              <a:tr h="203788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Drama</a:t>
                      </a:r>
                    </a:p>
                    <a:p>
                      <a:r>
                        <a:rPr lang="en-AU" sz="1600" dirty="0"/>
                        <a:t>Media</a:t>
                      </a:r>
                    </a:p>
                    <a:p>
                      <a:r>
                        <a:rPr lang="en-AU" sz="1600" dirty="0"/>
                        <a:t>Music</a:t>
                      </a:r>
                      <a:r>
                        <a:rPr lang="en-AU" sz="1600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r>
                        <a:rPr lang="en-AU" sz="1600" dirty="0"/>
                        <a:t>Visual 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Finance</a:t>
                      </a:r>
                    </a:p>
                    <a:p>
                      <a:r>
                        <a:rPr lang="en-AU" sz="1600" dirty="0"/>
                        <a:t>Justice Studies</a:t>
                      </a:r>
                    </a:p>
                    <a:p>
                      <a:r>
                        <a:rPr lang="en-AU" sz="1400" dirty="0"/>
                        <a:t>Entrepreneurial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Introduction to PE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Chinese</a:t>
                      </a:r>
                    </a:p>
                    <a:p>
                      <a:r>
                        <a:rPr lang="en-AU" sz="1600" dirty="0"/>
                        <a:t>French</a:t>
                      </a:r>
                    </a:p>
                    <a:p>
                      <a:r>
                        <a:rPr lang="en-AU" sz="1600" dirty="0"/>
                        <a:t>German</a:t>
                      </a:r>
                    </a:p>
                    <a:p>
                      <a:r>
                        <a:rPr lang="en-AU" sz="1600" dirty="0"/>
                        <a:t>Japanese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29301"/>
                  </a:ext>
                </a:extLst>
              </a:tr>
              <a:tr h="326062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HUMANITIES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SPECIALIST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71464"/>
                  </a:ext>
                </a:extLst>
              </a:tr>
              <a:tr h="17933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Psychology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Geography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ASDP</a:t>
                      </a:r>
                    </a:p>
                    <a:p>
                      <a:r>
                        <a:rPr lang="en-AU" sz="1600" dirty="0"/>
                        <a:t>EAL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Digital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Design and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Fashion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Food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Graphics and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281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586D6C-F7B1-46B2-B03A-EAC2A4756E22}"/>
              </a:ext>
            </a:extLst>
          </p:cNvPr>
          <p:cNvSpPr txBox="1"/>
          <p:nvPr/>
        </p:nvSpPr>
        <p:spPr>
          <a:xfrm>
            <a:off x="2895600" y="2256701"/>
            <a:ext cx="5832203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3600" b="1" dirty="0"/>
              <a:t>Students will select six (6) semester units and be allocated four (4) semester units from this list.</a:t>
            </a:r>
            <a:r>
              <a:rPr lang="en-AU" sz="1200" b="1" dirty="0"/>
              <a:t> </a:t>
            </a:r>
            <a:r>
              <a:rPr lang="en-AU" b="1" dirty="0"/>
              <a:t>NOTE: Languages and Specialist support subjects count for TWO units </a:t>
            </a:r>
          </a:p>
        </p:txBody>
      </p:sp>
    </p:spTree>
    <p:extLst>
      <p:ext uri="{BB962C8B-B14F-4D97-AF65-F5344CB8AC3E}">
        <p14:creationId xmlns:p14="http://schemas.microsoft.com/office/powerpoint/2010/main" val="223690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D8986-AE06-479C-9749-DD8483FA7F83}"/>
              </a:ext>
            </a:extLst>
          </p:cNvPr>
          <p:cNvSpPr/>
          <p:nvPr/>
        </p:nvSpPr>
        <p:spPr>
          <a:xfrm>
            <a:off x="304799" y="1143000"/>
            <a:ext cx="117348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8B0B04"/>
                </a:solidFill>
              </a:rPr>
              <a:t>Guidelines for parents and students </a:t>
            </a:r>
          </a:p>
          <a:p>
            <a:r>
              <a:rPr lang="en-US" sz="2400" dirty="0">
                <a:solidFill>
                  <a:srgbClr val="8B0B04"/>
                </a:solidFill>
              </a:rPr>
              <a:t>In making decisions about subject selection it is important for students to choose subjects:</a:t>
            </a:r>
          </a:p>
          <a:p>
            <a:endParaRPr lang="en-US" sz="2400" dirty="0"/>
          </a:p>
          <a:p>
            <a:r>
              <a:rPr lang="en-US" sz="2400" dirty="0"/>
              <a:t> • that they enjoy – you are more likely to do well in subjects you like;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• in which you are successful. Coupled closely with these is your diligence and application to your previous studies in the various subjects;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• that suit your interests and skills.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1605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606C27-B9D3-4DC7-AB68-AA8B5E25735E}"/>
              </a:ext>
            </a:extLst>
          </p:cNvPr>
          <p:cNvSpPr/>
          <p:nvPr/>
        </p:nvSpPr>
        <p:spPr>
          <a:xfrm>
            <a:off x="457201" y="1295400"/>
            <a:ext cx="11125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B0B04"/>
                </a:solidFill>
              </a:rPr>
              <a:t>In making decisions about subject selection It is unwise to take or avoid a subject because: </a:t>
            </a:r>
          </a:p>
          <a:p>
            <a:endParaRPr lang="en-US" sz="2400" b="1" dirty="0">
              <a:solidFill>
                <a:srgbClr val="8B0B04"/>
              </a:solidFill>
            </a:endParaRPr>
          </a:p>
          <a:p>
            <a:r>
              <a:rPr lang="en-US" sz="2400" dirty="0"/>
              <a:t>• someone told you that you will like or dislike it; </a:t>
            </a:r>
          </a:p>
          <a:p>
            <a:endParaRPr lang="en-US" sz="2400" dirty="0"/>
          </a:p>
          <a:p>
            <a:r>
              <a:rPr lang="en-US" sz="2400" dirty="0"/>
              <a:t>• you hope your friends will be in the same class – there may be several classes of a subject; </a:t>
            </a:r>
          </a:p>
          <a:p>
            <a:endParaRPr lang="en-US" sz="2400" dirty="0"/>
          </a:p>
          <a:p>
            <a:r>
              <a:rPr lang="en-US" sz="2400" dirty="0"/>
              <a:t>• you expect a certain teacher to be teaching the subject.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9455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3634D-C22F-4DA7-8BFA-7E019AF98D81}"/>
              </a:ext>
            </a:extLst>
          </p:cNvPr>
          <p:cNvSpPr/>
          <p:nvPr/>
        </p:nvSpPr>
        <p:spPr>
          <a:xfrm>
            <a:off x="228600" y="1143001"/>
            <a:ext cx="11506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B0B04"/>
                </a:solidFill>
              </a:rPr>
              <a:t>It is important to find out as much as possible about the subjects offered by: </a:t>
            </a:r>
          </a:p>
          <a:p>
            <a:endParaRPr lang="en-US" sz="2800" dirty="0">
              <a:solidFill>
                <a:srgbClr val="8B0B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talking to teachers and Curriculum Leaders;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attending information talks and subject selection evenings- tick!;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investigating career and employment opportunities – visit the Career Centre (top level of </a:t>
            </a:r>
            <a:r>
              <a:rPr lang="en-US" sz="2400" dirty="0" err="1"/>
              <a:t>Theile</a:t>
            </a:r>
            <a:r>
              <a:rPr lang="en-US" sz="2400" dirty="0"/>
              <a:t> House);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talking to students who are already studying the 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reading the Course Planning Guide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128180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3452</TotalTime>
  <Words>1737</Words>
  <Application>Microsoft Office PowerPoint</Application>
  <PresentationFormat>Widescreen</PresentationFormat>
  <Paragraphs>371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g.tydeman</dc:creator>
  <cp:lastModifiedBy>Rachael Turnbull</cp:lastModifiedBy>
  <cp:revision>265</cp:revision>
  <cp:lastPrinted>2021-07-22T07:30:59Z</cp:lastPrinted>
  <dcterms:created xsi:type="dcterms:W3CDTF">2017-02-06T11:11:12Z</dcterms:created>
  <dcterms:modified xsi:type="dcterms:W3CDTF">2021-07-22T07:31:07Z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2017-02-01T00:00:00Z</vt:filetime>
  </property>
  <property fmtid="{D5CDD505-2E9C-101B-9397-08002B2CF9AE}" pid="3" name="LastSaved">
    <vt:filetime>2017-02-06T00:00:00Z</vt:filetime>
  </property>
</Properties>
</file>